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5" r:id="rId3"/>
  </p:sldMasterIdLst>
  <p:notesMasterIdLst>
    <p:notesMasterId r:id="rId26"/>
  </p:notesMasterIdLst>
  <p:sldIdLst>
    <p:sldId id="256" r:id="rId4"/>
    <p:sldId id="257" r:id="rId5"/>
    <p:sldId id="283" r:id="rId6"/>
    <p:sldId id="258" r:id="rId7"/>
    <p:sldId id="266" r:id="rId8"/>
    <p:sldId id="289" r:id="rId9"/>
    <p:sldId id="290" r:id="rId10"/>
    <p:sldId id="269" r:id="rId11"/>
    <p:sldId id="267" r:id="rId12"/>
    <p:sldId id="260" r:id="rId13"/>
    <p:sldId id="270" r:id="rId14"/>
    <p:sldId id="271" r:id="rId15"/>
    <p:sldId id="272" r:id="rId16"/>
    <p:sldId id="273" r:id="rId17"/>
    <p:sldId id="296" r:id="rId18"/>
    <p:sldId id="274" r:id="rId19"/>
    <p:sldId id="291" r:id="rId20"/>
    <p:sldId id="292" r:id="rId21"/>
    <p:sldId id="293" r:id="rId22"/>
    <p:sldId id="294" r:id="rId23"/>
    <p:sldId id="295" r:id="rId24"/>
    <p:sldId id="265" r:id="rId25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-8" y="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FC599B2-84FC-44C8-A344-6C9A3F14CA83}" type="datetimeFigureOut">
              <a:rPr lang="de-DE"/>
              <a:t>01.03.2026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8288CA-A4AE-453D-98FA-ACDEC733630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0B902D-3F86-43E4-D3DD-A92870617DE8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5A5B-4FFB-4EAA-37E3-69574C25A8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B39B-875F-8D39-3077-EB247B75D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E0174-5A7F-B990-8D64-FCDBC0AF28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57E2-FE6E-C093-FC5E-A13A65B5B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240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743A8-B509-8778-1D9B-64B5BF0724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0A01E-1C48-20CE-826D-CD1A4EA6A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CA433-DA15-88E8-31A8-98FEF10A8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EC29-65AA-1F63-EE43-C96872C02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21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E472-E0EE-A7B0-B812-EF0C097ED3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59B21-DDB1-28BC-6BF0-BC0E38F8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FA6EF-5EE6-2C53-5960-8E6C35E737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05EAF-5A15-1D9F-C60D-FEDE3B8EC3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17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299A3-E2D8-7E8C-D671-969659D0E2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F008F-72BF-FED1-9387-CF4B66433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44D54-BA03-B657-65C7-9E7C03E148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0627-67AE-2A85-F7D2-02E42952D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9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299A3-E2D8-7E8C-D671-969659D0E2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F008F-72BF-FED1-9387-CF4B66433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44D54-BA03-B657-65C7-9E7C03E148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0627-67AE-2A85-F7D2-02E42952D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600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55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52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42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881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8166C-2D79-A9EE-0B80-D831142C76F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757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78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C3213-E7C7-358E-A835-857D2AB3AF00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7B74-CAA2-C601-0C23-C60292039B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23A9C-3A40-6BB6-5E6D-CF3549C58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04DE6-EDB0-DD00-55A5-5D6774B684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FEC0-740E-74D2-5EC1-6CB35CDC8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8166C-2D79-A9EE-0B80-D831142C76F0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83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2D90-A547-78EC-AEEE-A1BF85905F0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F983F-F33F-3DA0-8C04-1693852E2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8E66B-ACE3-CAB8-D9BB-A7D472D51D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4860D-7DAA-5F61-406B-AE8F34013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01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1B31-45EC-1CF8-075B-FDFC0C97AB0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1FD1C-3D92-BF30-3091-3BCFBCB9E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AF41F-DC1C-4588-1512-7817701ABF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362B2-1DC8-A362-2727-6A8281629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57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4818-852D-183D-AB96-C0C25CED85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4EB0D-21BB-B899-03BA-61871E67E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BFC3-B102-1517-A18E-110E6421D2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211A-392F-8EDE-F324-838463AF9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21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25E0-EC6E-0CD6-71E0-46DF0448361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7E34D-1E97-F534-DE1D-5B80C9751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DCF90-44E4-9428-EDA9-2999255CB0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59D40-909C-305D-54E6-887B038E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79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A44F6-4A8A-9C01-8332-BCD0DF1641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4C41B-8C8A-BCF5-B59C-170A1A607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43BB6-130F-155D-6112-57D6FF1B7F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BAC19-64B7-B1A8-5B8E-7FC5EF521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91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35401" y="1029152"/>
            <a:ext cx="8247292" cy="1420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Catchy Title Here: Why We Need Quantum Computing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35400" y="2682875"/>
            <a:ext cx="10601119" cy="38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Authors [Main author: bold, TUM-email in brackets (name.surname@tum.de)]</a:t>
            </a:r>
            <a:endParaRPr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35400" y="4608388"/>
            <a:ext cx="7731442" cy="38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Event | Date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4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742" y="1210945"/>
            <a:ext cx="10514516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22110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22110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14268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196659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14268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196659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QS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2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4293792" cy="5478423"/>
            <a:chOff x="5784432" y="919073"/>
            <a:chExt cx="4293792" cy="5478423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483209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sp>
        <p:nvSpPr>
          <p:cNvPr id="3" name="Textfeld 5"/>
          <p:cNvSpPr txBox="1"/>
          <p:nvPr userDrawn="1"/>
        </p:nvSpPr>
        <p:spPr bwMode="auto">
          <a:xfrm>
            <a:off x="9965274" y="919345"/>
            <a:ext cx="18181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IQS Laboratory</a:t>
            </a:r>
            <a:endParaRPr lang="de-DE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Junior Group Leader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Dr. Benjamin Lienhard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PhD Students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Shivang Arora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Patryk Dabkowski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Emily Guo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>
                <a:solidFill>
                  <a:schemeClr val="bg1"/>
                </a:solidFill>
                <a:latin typeface="Calibri"/>
              </a:rPr>
              <a:t>Priyanka Yashwantrao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it-IT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1">
                <a:solidFill>
                  <a:schemeClr val="bg1"/>
                </a:solidFill>
                <a:latin typeface="Calibri"/>
              </a:rPr>
              <a:t>MSc Student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>
                <a:solidFill>
                  <a:schemeClr val="bg1"/>
                </a:solidFill>
                <a:latin typeface="Calibri"/>
              </a:rPr>
              <a:t>Michael Rudolph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it-IT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1">
                <a:solidFill>
                  <a:schemeClr val="bg1"/>
                </a:solidFill>
                <a:latin typeface="Calibri"/>
              </a:rPr>
              <a:t>Intern/HiWi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0">
                <a:solidFill>
                  <a:schemeClr val="bg1"/>
                </a:solidFill>
                <a:latin typeface="Calibri"/>
              </a:rPr>
              <a:t>Laiba Hafeez</a:t>
            </a: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18" name="Grafik 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QS @ WMI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3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5891149" cy="5262979"/>
            <a:chOff x="5784432" y="919073"/>
            <a:chExt cx="5891149" cy="5262979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526297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Junior Group Leader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Benjamin Lienhard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  <a:endParaRPr/>
            </a:p>
            <a:p>
              <a:pPr lvl="0"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Shivang Arora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Patryk Dabkowski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Emily Guo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6" name="Textfeld 5"/>
            <p:cNvSpPr txBox="1"/>
            <p:nvPr/>
          </p:nvSpPr>
          <p:spPr bwMode="auto">
            <a:xfrm>
              <a:off x="9857454" y="919073"/>
              <a:ext cx="1818127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Priyanka Yashwantrao</a:t>
              </a:r>
              <a:endParaRPr/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1" i="0">
                  <a:solidFill>
                    <a:schemeClr val="bg1"/>
                  </a:solidFill>
                  <a:latin typeface="Calibri"/>
                </a:rPr>
                <a:t>MSc Students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Namita Agrawal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Cevat Alper Özarslan</a:t>
              </a: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Mehedi Hassan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Carlos Barreto Neira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Ege Erdem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Johannes Friedrich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Janek Grützmacher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Axel Karger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Lisa Krüger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Michael Rudolph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Martin Schülein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Amanda Scoles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Lukas Vetter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Matthias Zetzl</a:t>
              </a:r>
              <a:endParaRPr lang="it-IT" sz="1400" b="0" i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3" name="Grafik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12" name="Grafik 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WMI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3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5891149" cy="5262979"/>
            <a:chOff x="5784432" y="919073"/>
            <a:chExt cx="5891149" cy="5262979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526297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Junior Group Leader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Benjamin Lienhard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  <a:endParaRPr/>
            </a:p>
            <a:p>
              <a:pPr lvl="0"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Shivang Arora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Patryk Dabkowski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Emily Guo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6" name="Textfeld 5"/>
            <p:cNvSpPr txBox="1"/>
            <p:nvPr/>
          </p:nvSpPr>
          <p:spPr bwMode="auto">
            <a:xfrm>
              <a:off x="9857454" y="919073"/>
              <a:ext cx="1818127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Priyanka Yashwantrao</a:t>
              </a:r>
              <a:endParaRPr/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1" i="0">
                  <a:solidFill>
                    <a:schemeClr val="bg1"/>
                  </a:solidFill>
                  <a:latin typeface="Calibri"/>
                </a:rPr>
                <a:t>MSc Students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Namita Agrawal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Cevat Alper Özarslan</a:t>
              </a: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Mehedi Hassan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Carlos Barreto Neira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Ege Erdem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Johannes Friedrich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Janek Grützmacher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Axel Karger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Lisa Krüger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Michael Rudolph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Martin Schülein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Amanda Scoles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Lukas Vetter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Matthias Zetzl</a:t>
              </a:r>
              <a:endParaRPr lang="it-IT" sz="1400" b="0" i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35403" y="277818"/>
            <a:ext cx="1222243" cy="432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235402" y="6092410"/>
            <a:ext cx="2161006" cy="4308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Titel 1"/>
          <p:cNvSpPr txBox="1"/>
          <p:nvPr userDrawn="1"/>
        </p:nvSpPr>
        <p:spPr bwMode="auto">
          <a:xfrm>
            <a:off x="210588" y="1158761"/>
            <a:ext cx="9070521" cy="12302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 Neue"/>
                <a:ea typeface="+mj-ea"/>
                <a:cs typeface="+mj-cs"/>
              </a:defRPr>
            </a:lvl1pPr>
          </a:lstStyle>
          <a:p>
            <a:pPr>
              <a:defRPr/>
            </a:pPr>
            <a:endParaRPr lang="de-DE">
              <a:latin typeface="Barlow"/>
            </a:endParaRPr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3579926" y="6019489"/>
            <a:ext cx="5032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Technical University of Munich, TUM School of Natural Sciences, Physics Department</a:t>
            </a:r>
            <a:endParaRPr/>
          </a:p>
          <a:p>
            <a:pPr algn="ctr"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Walther-Meißner-Institute, Bavarian Academy of Sciences</a:t>
            </a:r>
            <a:endParaRPr/>
          </a:p>
          <a:p>
            <a:pPr algn="ctr">
              <a:spcBef>
                <a:spcPts val="600"/>
              </a:spcBef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Interfacing Quantum Systems Laboratory</a:t>
            </a:r>
            <a:endParaRPr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2" name="Grafik 9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6" name="Grafik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auto">
          <a:xfrm>
            <a:off x="1066800" y="636143"/>
            <a:ext cx="10058400" cy="0"/>
          </a:xfrm>
          <a:prstGeom prst="line">
            <a:avLst/>
          </a:prstGeom>
          <a:ln w="38100" cap="rnd">
            <a:gradFill>
              <a:gsLst>
                <a:gs pos="0">
                  <a:schemeClr val="bg1"/>
                </a:gs>
                <a:gs pos="30000">
                  <a:srgbClr val="0065BD"/>
                </a:gs>
                <a:gs pos="45000">
                  <a:srgbClr val="003465"/>
                </a:gs>
                <a:gs pos="55000">
                  <a:srgbClr val="003465"/>
                </a:gs>
                <a:gs pos="70000">
                  <a:srgbClr val="0065BD"/>
                </a:gs>
                <a:gs pos="100000">
                  <a:schemeClr val="bg1"/>
                </a:gs>
              </a:gsLst>
              <a:lin ang="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135762"/>
            <a:ext cx="10515600" cy="504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 dirty="0"/>
              <a:t>Formatvorlagen des Textmasters bearbeiten</a:t>
            </a:r>
            <a:endParaRPr dirty="0"/>
          </a:p>
          <a:p>
            <a:pPr lvl="1">
              <a:defRPr/>
            </a:pPr>
            <a:r>
              <a:rPr lang="de-DE" dirty="0"/>
              <a:t>Zweite Ebene</a:t>
            </a:r>
            <a:endParaRPr dirty="0"/>
          </a:p>
          <a:p>
            <a:pPr lvl="2">
              <a:defRPr/>
            </a:pPr>
            <a:r>
              <a:rPr lang="de-DE" dirty="0"/>
              <a:t>Dritte Ebene</a:t>
            </a:r>
            <a:endParaRPr dirty="0"/>
          </a:p>
          <a:p>
            <a:pPr lvl="3">
              <a:defRPr/>
            </a:pPr>
            <a:r>
              <a:rPr lang="de-DE" dirty="0"/>
              <a:t>Vierte Ebene</a:t>
            </a:r>
            <a:endParaRPr dirty="0"/>
          </a:p>
          <a:p>
            <a:pPr lvl="4">
              <a:defRPr/>
            </a:pPr>
            <a:r>
              <a:rPr lang="de-DE" dirty="0"/>
              <a:t>Fünfte Ebene</a:t>
            </a:r>
            <a:endParaRPr dirty="0"/>
          </a:p>
        </p:txBody>
      </p:sp>
      <p:pic>
        <p:nvPicPr>
          <p:cNvPr id="10" name="Picture 9" descr="A blue and black logo&#10;&#10;AI-generated content may be incorrect.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460467" y="171021"/>
            <a:ext cx="558495" cy="411890"/>
          </a:xfrm>
          <a:prstGeom prst="rect">
            <a:avLst/>
          </a:prstGeom>
        </p:spPr>
      </p:pic>
      <p:sp>
        <p:nvSpPr>
          <p:cNvPr id="11" name="Rectangle 1032"/>
          <p:cNvSpPr/>
          <p:nvPr userDrawn="1"/>
        </p:nvSpPr>
        <p:spPr bwMode="auto">
          <a:xfrm>
            <a:off x="168548" y="6488837"/>
            <a:ext cx="3773865" cy="465276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4572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200" b="0" strike="noStrike" spc="-1" dirty="0">
                <a:solidFill>
                  <a:schemeClr val="tx1"/>
                </a:solidFill>
                <a:latin typeface="Calibri"/>
              </a:rPr>
              <a:t>Shivang Arora — WMI Winter Retreat| Slide </a:t>
            </a:r>
            <a:fld id="{65F94435-433E-43DE-A0D3-3637602BB147}" type="slidenum">
              <a:rPr lang="en-US" sz="1200" b="0" strike="noStrike" spc="-1" smtClean="0">
                <a:solidFill>
                  <a:schemeClr val="tx1"/>
                </a:solidFill>
                <a:latin typeface="Calibri"/>
              </a:rPr>
              <a:pPr>
                <a:lnSpc>
                  <a:spcPct val="100000"/>
                </a:lnSpc>
                <a:tabLst>
                  <a:tab pos="0" algn="l"/>
                </a:tabLst>
                <a:defRPr/>
              </a:pPr>
              <a:t>‹#›</a:t>
            </a:fld>
            <a:endParaRPr lang="en-US" sz="1200" b="0" strike="noStrike" spc="-1" dirty="0">
              <a:solidFill>
                <a:schemeClr val="tx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hdr="0" ftr="0"/>
  <p:txStyles>
    <p:titleStyle>
      <a:lvl1pPr algn="ctr" defTabSz="914400">
        <a:lnSpc>
          <a:spcPct val="90000"/>
        </a:lnSpc>
        <a:spcBef>
          <a:spcPts val="0"/>
        </a:spcBef>
        <a:buNone/>
        <a:defRPr sz="36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1367-2630/14/8/08500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235400" y="1199768"/>
            <a:ext cx="10265761" cy="1420133"/>
          </a:xfrm>
        </p:spPr>
        <p:txBody>
          <a:bodyPr/>
          <a:lstStyle/>
          <a:p>
            <a:pPr>
              <a:defRPr/>
            </a:pPr>
            <a:r>
              <a:rPr lang="en-US" dirty="0"/>
              <a:t>Replacing 200 years of Physics with </a:t>
            </a:r>
          </a:p>
          <a:p>
            <a:pPr>
              <a:defRPr/>
            </a:pPr>
            <a:r>
              <a:rPr lang="en-US" dirty="0"/>
              <a:t>- With Matrix Multiplications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auto">
          <a:xfrm>
            <a:off x="312937" y="3236277"/>
            <a:ext cx="10601119" cy="385445"/>
          </a:xfrm>
        </p:spPr>
        <p:txBody>
          <a:bodyPr/>
          <a:lstStyle/>
          <a:p>
            <a:pPr>
              <a:defRPr/>
            </a:pPr>
            <a:r>
              <a:rPr lang="en-US" dirty="0"/>
              <a:t>Shivang Arora, Patryk </a:t>
            </a:r>
            <a:r>
              <a:rPr lang="en-US" dirty="0" err="1"/>
              <a:t>Dabkowski</a:t>
            </a:r>
            <a:endParaRPr lang="en-US" dirty="0"/>
          </a:p>
          <a:p>
            <a:pPr>
              <a:defRPr/>
            </a:pPr>
            <a:r>
              <a:rPr lang="en-US" dirty="0"/>
              <a:t>IQS Laboratory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WMI Winter Retreat| 05.02.2026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AB1987-9A0E-4471-8416-DE0DB771B089}"/>
              </a:ext>
            </a:extLst>
          </p:cNvPr>
          <p:cNvSpPr txBox="1">
            <a:spLocks/>
          </p:cNvSpPr>
          <p:nvPr/>
        </p:nvSpPr>
        <p:spPr bwMode="auto">
          <a:xfrm>
            <a:off x="235400" y="1800902"/>
            <a:ext cx="10265761" cy="1420133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400" b="1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Update Representation (Value vector)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144B0-809C-F9FF-3691-81CD12726613}"/>
              </a:ext>
            </a:extLst>
          </p:cNvPr>
          <p:cNvSpPr txBox="1"/>
          <p:nvPr/>
        </p:nvSpPr>
        <p:spPr>
          <a:xfrm>
            <a:off x="837116" y="1016000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After each pass through the attention layer, the embeddings become more and more meaningful.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Based on this attention matrix each token/word is now assigned a new vector in the large vector space. A third representation called the Value (V) representation is used for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8CF1-3982-7C2E-DF5B-47DB7ECB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847" y="3116300"/>
            <a:ext cx="4337210" cy="2950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78C58-B7AA-CD34-9B03-14527F7A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945" y="3460875"/>
            <a:ext cx="1818850" cy="888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D52038-CEE2-CFB9-2116-4FBEF8F67ADF}"/>
              </a:ext>
            </a:extLst>
          </p:cNvPr>
          <p:cNvSpPr txBox="1"/>
          <p:nvPr/>
        </p:nvSpPr>
        <p:spPr>
          <a:xfrm>
            <a:off x="6094916" y="306076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Value Vector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DC954-5791-6367-F050-099A541CCB35}"/>
              </a:ext>
            </a:extLst>
          </p:cNvPr>
          <p:cNvCxnSpPr/>
          <p:nvPr/>
        </p:nvCxnSpPr>
        <p:spPr>
          <a:xfrm flipH="1">
            <a:off x="8046720" y="3260820"/>
            <a:ext cx="894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E705C7-2A9F-F469-2FC0-38583274926C}"/>
              </a:ext>
            </a:extLst>
          </p:cNvPr>
          <p:cNvSpPr txBox="1"/>
          <p:nvPr/>
        </p:nvSpPr>
        <p:spPr bwMode="auto">
          <a:xfrm>
            <a:off x="9151620" y="306076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Embedding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AA565-B003-81A3-66C1-B475F556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782" y="4509892"/>
            <a:ext cx="1524838" cy="1059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F6F1E7B-41A8-E69F-9B53-380E0FEEBF1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E897-ABD2-21FE-6BA7-83FEC425D09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Exercise: Evaluate the Attention Matrix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3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773EE23-C889-3971-A295-2A1FA72E347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975E-3754-CFEB-B5C0-26D1879D52D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The Encoder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68FDD-65A2-59B9-FDDE-AA37F465B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" y="1351234"/>
            <a:ext cx="2099186" cy="4155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4152B-A397-E7FC-65BD-578BA949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1" y="903652"/>
            <a:ext cx="5445339" cy="40120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65252-5235-42D2-988D-9BE07287FA35}"/>
              </a:ext>
            </a:extLst>
          </p:cNvPr>
          <p:cNvSpPr txBox="1"/>
          <p:nvPr/>
        </p:nvSpPr>
        <p:spPr>
          <a:xfrm>
            <a:off x="2966225" y="5152822"/>
            <a:ext cx="9225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result of the Attention block is fed to a Feedforward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Through the FNN, a richer context is now added to the tokens.</a:t>
            </a:r>
          </a:p>
        </p:txBody>
      </p:sp>
    </p:spTree>
    <p:extLst>
      <p:ext uri="{BB962C8B-B14F-4D97-AF65-F5344CB8AC3E}">
        <p14:creationId xmlns:p14="http://schemas.microsoft.com/office/powerpoint/2010/main" val="39227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F74C26D-1DC7-CEE5-9406-C4CB0D4EFE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FDD3-4351-FADD-608C-C0618A79D91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Exercise: Single Layer Encoder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45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A987ED-E839-DDBD-E722-CA2009F845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316-C962-9206-7166-23AFE4EE8E8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Full Encoder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4C97F-0636-8A21-A3A5-39F9816E7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" y="1481551"/>
            <a:ext cx="6260370" cy="35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A987ED-E839-DDBD-E722-CA2009F845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316-C962-9206-7166-23AFE4EE8E8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Exercise: Train your own GPT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D0771-B327-4C04-B49A-FADEF067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3" y="1681911"/>
            <a:ext cx="6953607" cy="78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7A435-DE21-429D-BE1F-12BAF9272FF5}"/>
              </a:ext>
            </a:extLst>
          </p:cNvPr>
          <p:cNvSpPr txBox="1"/>
          <p:nvPr/>
        </p:nvSpPr>
        <p:spPr>
          <a:xfrm>
            <a:off x="921894" y="974361"/>
            <a:ext cx="91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   </a:t>
            </a:r>
            <a:r>
              <a:rPr lang="en-US" dirty="0"/>
              <a:t>Make a model learns to detects at tokens before | and repeats them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532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If Attention Learns Language, What Could It Learn About Quantum Systems?</a:t>
            </a:r>
            <a:endParaRPr lang="en-DE" sz="2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9EBAE-C4DB-4623-9944-FE7048952778}"/>
              </a:ext>
            </a:extLst>
          </p:cNvPr>
          <p:cNvSpPr txBox="1"/>
          <p:nvPr/>
        </p:nvSpPr>
        <p:spPr>
          <a:xfrm>
            <a:off x="522213" y="1323992"/>
            <a:ext cx="710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Control and design of any complex system is just a bunch of sequences.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7BCF8-4DCD-4DE5-86E2-FA5F20A1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6" y="2171514"/>
            <a:ext cx="2760523" cy="1910296"/>
          </a:xfrm>
          <a:prstGeom prst="rect">
            <a:avLst/>
          </a:prstGeom>
        </p:spPr>
      </p:pic>
      <p:pic>
        <p:nvPicPr>
          <p:cNvPr id="1028" name="Picture 4" descr="A computer screen with gears and arrows&#10;&#10;AI-generated content may be incorrect.">
            <a:extLst>
              <a:ext uri="{FF2B5EF4-FFF2-40B4-BE49-F238E27FC236}">
                <a16:creationId xmlns:a16="http://schemas.microsoft.com/office/drawing/2014/main" id="{A2522C2F-9B96-40B8-9E0B-D0D08087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78" y="2296834"/>
            <a:ext cx="2939080" cy="15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DD7510-D6D6-46BC-99B9-3EB486031C34}"/>
              </a:ext>
            </a:extLst>
          </p:cNvPr>
          <p:cNvSpPr txBox="1"/>
          <p:nvPr/>
        </p:nvSpPr>
        <p:spPr>
          <a:xfrm>
            <a:off x="694545" y="421428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 dirty="0"/>
              <a:t>Transformers as Circuit Compilers</a:t>
            </a:r>
            <a:endParaRPr lang="en-DE" sz="16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788A28-39EB-402C-B81B-0C1C4C476770}"/>
              </a:ext>
            </a:extLst>
          </p:cNvPr>
          <p:cNvSpPr txBox="1"/>
          <p:nvPr/>
        </p:nvSpPr>
        <p:spPr>
          <a:xfrm>
            <a:off x="758530" y="1817822"/>
            <a:ext cx="342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Multiplexed Readout Classification</a:t>
            </a:r>
            <a:endParaRPr lang="en-DE" sz="16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7C1FC-0A34-4DAE-B463-AC4BB94A3238}"/>
              </a:ext>
            </a:extLst>
          </p:cNvPr>
          <p:cNvSpPr txBox="1"/>
          <p:nvPr/>
        </p:nvSpPr>
        <p:spPr>
          <a:xfrm>
            <a:off x="5411449" y="1825802"/>
            <a:ext cx="6462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Adaptive Tomography (Predict Next Ideal Measurement Basis)</a:t>
            </a:r>
            <a:endParaRPr lang="en-DE" sz="1600" u="sng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264B27-70F3-4CF8-861E-55BA338AC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85" y="4685320"/>
            <a:ext cx="2859054" cy="1555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B3A823-4BB5-4E21-AA71-D4A5E93C4787}"/>
              </a:ext>
            </a:extLst>
          </p:cNvPr>
          <p:cNvSpPr txBox="1"/>
          <p:nvPr/>
        </p:nvSpPr>
        <p:spPr>
          <a:xfrm>
            <a:off x="4073902" y="4677340"/>
            <a:ext cx="7472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Logical circuit -&gt; Hardware compatible pulse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current knowledge of system drifts and hardware constraints (connectivity)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Transformer takes into account current calibration data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8543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4055D-C6A0-4C4D-897F-2DAB89A25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5" y="1611445"/>
            <a:ext cx="2827434" cy="159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9" y="1529483"/>
            <a:ext cx="4849941" cy="1672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667C9-15EE-4F4C-ABE4-E9DFBB9C0E87}"/>
              </a:ext>
            </a:extLst>
          </p:cNvPr>
          <p:cNvSpPr txBox="1"/>
          <p:nvPr/>
        </p:nvSpPr>
        <p:spPr>
          <a:xfrm>
            <a:off x="522213" y="3470535"/>
            <a:ext cx="697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dirty="0" err="1"/>
              <a:t>dispersively</a:t>
            </a:r>
            <a:r>
              <a:rPr lang="en-US" dirty="0"/>
              <a:t> monitor the qubits.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Based on the voltage at time t, apply a Y-rotation of equal strength on both qubits based on the result. 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15F95-31C2-42A9-B988-99148816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454" y="3470535"/>
            <a:ext cx="2311770" cy="454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888E0-AB7D-456D-BDAA-A54EFD1BA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46" y="4057708"/>
            <a:ext cx="3229024" cy="246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12A0DE-A644-426E-BCAF-9F6F85A3C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050" y="4731473"/>
            <a:ext cx="3057309" cy="1511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8E683F-E615-4581-8736-4BC56F430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16" y="5291016"/>
            <a:ext cx="805946" cy="4144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6DA76F-3480-45A1-B62F-3521177A0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248" y="5217127"/>
            <a:ext cx="808072" cy="4154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5BDC-E5A5-4C6A-97A3-184F0911CCB9}"/>
              </a:ext>
            </a:extLst>
          </p:cNvPr>
          <p:cNvCxnSpPr/>
          <p:nvPr/>
        </p:nvCxnSpPr>
        <p:spPr>
          <a:xfrm>
            <a:off x="1671429" y="5545290"/>
            <a:ext cx="519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2BA824-A7A4-465F-BB08-676DBC12E6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8056" y="5487438"/>
            <a:ext cx="526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6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3" y="1383486"/>
            <a:ext cx="4849941" cy="1672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888E0-AB7D-456D-BDAA-A54EFD1B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" y="3966870"/>
            <a:ext cx="3229024" cy="246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12A0DE-A644-426E-BCAF-9F6F85A3C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063" y="1556997"/>
            <a:ext cx="3057309" cy="1511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C072CF-4B3A-47B8-A5F0-C016F9C72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608247" y="3188129"/>
            <a:ext cx="808072" cy="41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7239-A1CB-4751-B79E-ED94CBC42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394" y="3945788"/>
            <a:ext cx="3485706" cy="25196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4188E-D690-4A76-B140-895610CAAAF0}"/>
              </a:ext>
            </a:extLst>
          </p:cNvPr>
          <p:cNvCxnSpPr/>
          <p:nvPr/>
        </p:nvCxnSpPr>
        <p:spPr>
          <a:xfrm>
            <a:off x="4633375" y="5215166"/>
            <a:ext cx="146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68D61B-C739-4003-A8AA-5D681D65A043}"/>
              </a:ext>
            </a:extLst>
          </p:cNvPr>
          <p:cNvSpPr txBox="1"/>
          <p:nvPr/>
        </p:nvSpPr>
        <p:spPr>
          <a:xfrm>
            <a:off x="4380148" y="4471400"/>
            <a:ext cx="229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the optimal controls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97C2E-86C2-4821-B68E-385BFDBC8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622" y="5363454"/>
            <a:ext cx="2297969" cy="663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F12463-58AA-4F1A-A988-783DBF72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3" y="3169391"/>
            <a:ext cx="1923858" cy="5803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E9C33B-5C81-4111-A919-98A743A12B20}"/>
              </a:ext>
            </a:extLst>
          </p:cNvPr>
          <p:cNvSpPr txBox="1"/>
          <p:nvPr/>
        </p:nvSpPr>
        <p:spPr>
          <a:xfrm>
            <a:off x="3350302" y="3244334"/>
            <a:ext cx="415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(Observable estimate + Wiener noise)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37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4" y="1556997"/>
            <a:ext cx="3434564" cy="118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4AB23-FA0B-4EF7-A099-7D1517FC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07" y="3177376"/>
            <a:ext cx="3552670" cy="2591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92FE9-B611-4CC9-B8AD-C544F81A2ACD}"/>
              </a:ext>
            </a:extLst>
          </p:cNvPr>
          <p:cNvSpPr txBox="1"/>
          <p:nvPr/>
        </p:nvSpPr>
        <p:spPr>
          <a:xfrm>
            <a:off x="4896023" y="2321031"/>
            <a:ext cx="661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rotation angles can be found by solving the master equation and doing some intensive computations.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60B3A5-8898-4B23-B45F-B3FA991E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23" y="2989207"/>
            <a:ext cx="4697682" cy="508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F0BC3-5FA7-403E-A7D2-CD6BFD92760E}"/>
              </a:ext>
            </a:extLst>
          </p:cNvPr>
          <p:cNvSpPr txBox="1"/>
          <p:nvPr/>
        </p:nvSpPr>
        <p:spPr>
          <a:xfrm>
            <a:off x="4896023" y="1653661"/>
            <a:ext cx="34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Traditional Approach</a:t>
            </a:r>
            <a:endParaRPr lang="en-DE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4896023" y="3799408"/>
            <a:ext cx="34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4896023" y="4413151"/>
            <a:ext cx="5981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approximations need to be made to make it efficient and realistic for real time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knowledge of the system Hamiltonian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based on measurement record is Non-Markovian.</a:t>
            </a:r>
            <a:endParaRPr lang="en-DE" dirty="0"/>
          </a:p>
          <a:p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2236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 bwMode="auto">
          <a:xfrm>
            <a:off x="314960" y="822960"/>
            <a:ext cx="11877040" cy="562864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 Self Attention Mechanism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Transformer Architecture</a:t>
            </a:r>
          </a:p>
          <a:p>
            <a:pPr lvl="1">
              <a:defRPr/>
            </a:pPr>
            <a:r>
              <a:rPr lang="en-US" sz="2000" dirty="0"/>
              <a:t>Exercises</a:t>
            </a:r>
          </a:p>
          <a:p>
            <a:pPr lvl="1">
              <a:defRPr/>
            </a:pPr>
            <a:r>
              <a:rPr lang="en-US" sz="2000" dirty="0"/>
              <a:t>We test our own GPT like model</a:t>
            </a:r>
          </a:p>
          <a:p>
            <a:pPr lvl="1">
              <a:defRPr/>
            </a:pPr>
            <a:r>
              <a:rPr lang="en-US" sz="2000" dirty="0"/>
              <a:t>Understand the shortcomings </a:t>
            </a:r>
          </a:p>
          <a:p>
            <a:pPr marL="457200" lvl="1" indent="0">
              <a:buNone/>
              <a:defRPr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 Applications in Quantum Computing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Quantum Feedback Control of Transformer</a:t>
            </a:r>
          </a:p>
          <a:p>
            <a:pPr marL="457200" lvl="1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514350" indent="-514350">
              <a:buAutoNum type="arabicPeriod"/>
              <a:defRPr/>
            </a:pP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CBFA0-60B0-6A42-2FFD-7F6F67E5E290}"/>
              </a:ext>
            </a:extLst>
          </p:cNvPr>
          <p:cNvSpPr txBox="1"/>
          <p:nvPr/>
        </p:nvSpPr>
        <p:spPr>
          <a:xfrm>
            <a:off x="4490720" y="6444476"/>
            <a:ext cx="10637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Image source: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8A03E-EACA-DC66-63D0-C4C3A4F8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89" y="1089434"/>
            <a:ext cx="5506197" cy="39063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 (Transformer)</a:t>
            </a:r>
            <a:endParaRPr lang="en-DE" sz="2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578856" y="1630539"/>
            <a:ext cx="61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 to predict the right feedback based on the past history 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578856" y="4649950"/>
            <a:ext cx="656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many examples of simulated data where full Master equation is solved with different calibration biases.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learns to predict Actions from Voltages in a model-independent way without explicitly referring to system Hamiltonian.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495D7-81D1-47A5-8B1D-621A08AB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10" y="2344457"/>
            <a:ext cx="2666513" cy="203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90BC5-CA2C-4846-A93D-60585FC0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708920" y="2339901"/>
            <a:ext cx="2900597" cy="20967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0C2094-41F8-4369-8D14-4860F4F56EBC}"/>
              </a:ext>
            </a:extLst>
          </p:cNvPr>
          <p:cNvCxnSpPr>
            <a:cxnSpLocks/>
          </p:cNvCxnSpPr>
          <p:nvPr/>
        </p:nvCxnSpPr>
        <p:spPr bwMode="auto">
          <a:xfrm>
            <a:off x="3077224" y="3261565"/>
            <a:ext cx="482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D8B415-1BF0-49D2-853A-2A4401F6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08" y="2298715"/>
            <a:ext cx="4558536" cy="3356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22A804-7CF7-463D-B1C1-C8C8BA3181C6}"/>
              </a:ext>
            </a:extLst>
          </p:cNvPr>
          <p:cNvSpPr txBox="1"/>
          <p:nvPr/>
        </p:nvSpPr>
        <p:spPr>
          <a:xfrm>
            <a:off x="7420131" y="1630539"/>
            <a:ext cx="4385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Performance with Random Qubit Frequency Drifts</a:t>
            </a:r>
            <a:endParaRPr lang="en-DE" sz="1600" b="1" dirty="0"/>
          </a:p>
        </p:txBody>
      </p:sp>
    </p:spTree>
    <p:extLst>
      <p:ext uri="{BB962C8B-B14F-4D97-AF65-F5344CB8AC3E}">
        <p14:creationId xmlns:p14="http://schemas.microsoft.com/office/powerpoint/2010/main" val="224085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 (Transformer)</a:t>
            </a:r>
            <a:endParaRPr lang="en-DE" sz="2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522213" y="1415920"/>
            <a:ext cx="61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522212" y="1964821"/>
            <a:ext cx="934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potentially more robust to calibration offsets and frequency drifts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number of qubits scales , this offers a more experimentally feasible method than solving the full master equation .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CFAC5-5510-454A-A71A-A50F76C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4318" y="3272863"/>
            <a:ext cx="3661705" cy="269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9313B-8C60-4283-A2AF-E9745E5A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278" y="3641580"/>
            <a:ext cx="3661706" cy="692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9AE5E-C8E0-43AD-A14C-8739B009A14E}"/>
              </a:ext>
            </a:extLst>
          </p:cNvPr>
          <p:cNvSpPr txBox="1"/>
          <p:nvPr/>
        </p:nvSpPr>
        <p:spPr>
          <a:xfrm>
            <a:off x="7243386" y="4714407"/>
            <a:ext cx="371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Robustness to random frequency drifts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709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9524" y="4129088"/>
            <a:ext cx="2809839" cy="17811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5E226D0-90F2-5327-102A-BF4D8423F4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F98F10-F2F0-4E47-5444-CC660E67225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Transformer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AA2A-FD54-F8AC-21EF-55D3CF2CD7E8}"/>
              </a:ext>
            </a:extLst>
          </p:cNvPr>
          <p:cNvSpPr txBox="1"/>
          <p:nvPr/>
        </p:nvSpPr>
        <p:spPr>
          <a:xfrm>
            <a:off x="476480" y="991944"/>
            <a:ext cx="7814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00" b="1" dirty="0"/>
              <a:t>Technology Behind Large Language Models that Allows: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737C5B61-F43F-D151-8F68-16AD2CF5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CF237-C36F-6F2A-0C38-0F964C943830}"/>
              </a:ext>
            </a:extLst>
          </p:cNvPr>
          <p:cNvSpPr txBox="1"/>
          <p:nvPr/>
        </p:nvSpPr>
        <p:spPr>
          <a:xfrm>
            <a:off x="476482" y="1385684"/>
            <a:ext cx="6097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Machine language translation </a:t>
            </a: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Next word prediction</a:t>
            </a: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Generate videos and music</a:t>
            </a:r>
          </a:p>
        </p:txBody>
      </p:sp>
      <p:sp>
        <p:nvSpPr>
          <p:cNvPr id="9" name="TextBox 116_4 1">
            <a:extLst>
              <a:ext uri="{FF2B5EF4-FFF2-40B4-BE49-F238E27FC236}">
                <a16:creationId xmlns:a16="http://schemas.microsoft.com/office/drawing/2014/main" id="{F3CF02CF-E3AE-40D5-AE94-0B413DEA3AAF}"/>
              </a:ext>
            </a:extLst>
          </p:cNvPr>
          <p:cNvSpPr/>
          <p:nvPr/>
        </p:nvSpPr>
        <p:spPr bwMode="auto">
          <a:xfrm>
            <a:off x="476480" y="5144594"/>
            <a:ext cx="6564398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pPr>
              <a:defRPr/>
            </a:pPr>
            <a:r>
              <a:rPr lang="en-GB" sz="2000" dirty="0"/>
              <a:t>A </a:t>
            </a:r>
            <a:r>
              <a:rPr lang="en-GB" sz="2000" b="1" dirty="0">
                <a:solidFill>
                  <a:srgbClr val="00B050"/>
                </a:solidFill>
              </a:rPr>
              <a:t>Transformer is an NN </a:t>
            </a:r>
            <a:r>
              <a:rPr lang="en-GB" sz="2000" dirty="0"/>
              <a:t>that repeatedly lets every </a:t>
            </a:r>
            <a:r>
              <a:rPr lang="en-GB" sz="2000" b="1" dirty="0">
                <a:solidFill>
                  <a:srgbClr val="00B050"/>
                </a:solidFill>
              </a:rPr>
              <a:t>token attend to </a:t>
            </a:r>
            <a:r>
              <a:rPr lang="en-GB" sz="2000" dirty="0"/>
              <a:t>every other token, </a:t>
            </a:r>
            <a:r>
              <a:rPr lang="en-GB" sz="2000" b="1" dirty="0">
                <a:solidFill>
                  <a:srgbClr val="00B050"/>
                </a:solidFill>
              </a:rPr>
              <a:t>decides</a:t>
            </a:r>
            <a:r>
              <a:rPr lang="en-GB" sz="2000" dirty="0"/>
              <a:t> which token is important for which token, and refines its </a:t>
            </a:r>
            <a:r>
              <a:rPr lang="en-GB" sz="2000" b="1" dirty="0">
                <a:solidFill>
                  <a:srgbClr val="00B050"/>
                </a:solidFill>
              </a:rPr>
              <a:t>representation</a:t>
            </a:r>
            <a:r>
              <a:rPr lang="en-GB" sz="20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6A4F-F5B4-156A-0062-9DDFB5E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57" y="829232"/>
            <a:ext cx="4600362" cy="5703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9B3DAA-C2B0-222A-0640-8F5533CB4F66}"/>
              </a:ext>
            </a:extLst>
          </p:cNvPr>
          <p:cNvSpPr/>
          <p:nvPr/>
        </p:nvSpPr>
        <p:spPr>
          <a:xfrm>
            <a:off x="7984246" y="1959810"/>
            <a:ext cx="1763517" cy="4337647"/>
          </a:xfrm>
          <a:custGeom>
            <a:avLst/>
            <a:gdLst>
              <a:gd name="connsiteX0" fmla="*/ 0 w 1763517"/>
              <a:gd name="connsiteY0" fmla="*/ 0 h 4337647"/>
              <a:gd name="connsiteX1" fmla="*/ 570204 w 1763517"/>
              <a:gd name="connsiteY1" fmla="*/ 0 h 4337647"/>
              <a:gd name="connsiteX2" fmla="*/ 1105137 w 1763517"/>
              <a:gd name="connsiteY2" fmla="*/ 0 h 4337647"/>
              <a:gd name="connsiteX3" fmla="*/ 1763517 w 1763517"/>
              <a:gd name="connsiteY3" fmla="*/ 0 h 4337647"/>
              <a:gd name="connsiteX4" fmla="*/ 1763517 w 1763517"/>
              <a:gd name="connsiteY4" fmla="*/ 498829 h 4337647"/>
              <a:gd name="connsiteX5" fmla="*/ 1763517 w 1763517"/>
              <a:gd name="connsiteY5" fmla="*/ 954282 h 4337647"/>
              <a:gd name="connsiteX6" fmla="*/ 1763517 w 1763517"/>
              <a:gd name="connsiteY6" fmla="*/ 1409735 h 4337647"/>
              <a:gd name="connsiteX7" fmla="*/ 1763517 w 1763517"/>
              <a:gd name="connsiteY7" fmla="*/ 1951941 h 4337647"/>
              <a:gd name="connsiteX8" fmla="*/ 1763517 w 1763517"/>
              <a:gd name="connsiteY8" fmla="*/ 2494147 h 4337647"/>
              <a:gd name="connsiteX9" fmla="*/ 1763517 w 1763517"/>
              <a:gd name="connsiteY9" fmla="*/ 2949600 h 4337647"/>
              <a:gd name="connsiteX10" fmla="*/ 1763517 w 1763517"/>
              <a:gd name="connsiteY10" fmla="*/ 3405053 h 4337647"/>
              <a:gd name="connsiteX11" fmla="*/ 1763517 w 1763517"/>
              <a:gd name="connsiteY11" fmla="*/ 4337647 h 4337647"/>
              <a:gd name="connsiteX12" fmla="*/ 1158043 w 1763517"/>
              <a:gd name="connsiteY12" fmla="*/ 4337647 h 4337647"/>
              <a:gd name="connsiteX13" fmla="*/ 534933 w 1763517"/>
              <a:gd name="connsiteY13" fmla="*/ 4337647 h 4337647"/>
              <a:gd name="connsiteX14" fmla="*/ 0 w 1763517"/>
              <a:gd name="connsiteY14" fmla="*/ 4337647 h 4337647"/>
              <a:gd name="connsiteX15" fmla="*/ 0 w 1763517"/>
              <a:gd name="connsiteY15" fmla="*/ 3882194 h 4337647"/>
              <a:gd name="connsiteX16" fmla="*/ 0 w 1763517"/>
              <a:gd name="connsiteY16" fmla="*/ 3339988 h 4337647"/>
              <a:gd name="connsiteX17" fmla="*/ 0 w 1763517"/>
              <a:gd name="connsiteY17" fmla="*/ 2841159 h 4337647"/>
              <a:gd name="connsiteX18" fmla="*/ 0 w 1763517"/>
              <a:gd name="connsiteY18" fmla="*/ 2429082 h 4337647"/>
              <a:gd name="connsiteX19" fmla="*/ 0 w 1763517"/>
              <a:gd name="connsiteY19" fmla="*/ 1973629 h 4337647"/>
              <a:gd name="connsiteX20" fmla="*/ 0 w 1763517"/>
              <a:gd name="connsiteY20" fmla="*/ 1518176 h 4337647"/>
              <a:gd name="connsiteX21" fmla="*/ 0 w 1763517"/>
              <a:gd name="connsiteY21" fmla="*/ 1019347 h 4337647"/>
              <a:gd name="connsiteX22" fmla="*/ 0 w 1763517"/>
              <a:gd name="connsiteY22" fmla="*/ 0 h 433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63517" h="4337647" extrusionOk="0">
                <a:moveTo>
                  <a:pt x="0" y="0"/>
                </a:moveTo>
                <a:cubicBezTo>
                  <a:pt x="134999" y="-57524"/>
                  <a:pt x="382702" y="29399"/>
                  <a:pt x="570204" y="0"/>
                </a:cubicBezTo>
                <a:cubicBezTo>
                  <a:pt x="757706" y="-29399"/>
                  <a:pt x="909663" y="30828"/>
                  <a:pt x="1105137" y="0"/>
                </a:cubicBezTo>
                <a:cubicBezTo>
                  <a:pt x="1300611" y="-30828"/>
                  <a:pt x="1605992" y="10783"/>
                  <a:pt x="1763517" y="0"/>
                </a:cubicBezTo>
                <a:cubicBezTo>
                  <a:pt x="1788551" y="193195"/>
                  <a:pt x="1708445" y="336638"/>
                  <a:pt x="1763517" y="498829"/>
                </a:cubicBezTo>
                <a:cubicBezTo>
                  <a:pt x="1818589" y="661020"/>
                  <a:pt x="1720595" y="835900"/>
                  <a:pt x="1763517" y="954282"/>
                </a:cubicBezTo>
                <a:cubicBezTo>
                  <a:pt x="1806439" y="1072664"/>
                  <a:pt x="1760636" y="1288165"/>
                  <a:pt x="1763517" y="1409735"/>
                </a:cubicBezTo>
                <a:cubicBezTo>
                  <a:pt x="1766398" y="1531305"/>
                  <a:pt x="1737281" y="1709732"/>
                  <a:pt x="1763517" y="1951941"/>
                </a:cubicBezTo>
                <a:cubicBezTo>
                  <a:pt x="1789753" y="2194150"/>
                  <a:pt x="1761546" y="2379911"/>
                  <a:pt x="1763517" y="2494147"/>
                </a:cubicBezTo>
                <a:cubicBezTo>
                  <a:pt x="1765488" y="2608383"/>
                  <a:pt x="1762784" y="2857648"/>
                  <a:pt x="1763517" y="2949600"/>
                </a:cubicBezTo>
                <a:cubicBezTo>
                  <a:pt x="1764250" y="3041552"/>
                  <a:pt x="1713399" y="3206907"/>
                  <a:pt x="1763517" y="3405053"/>
                </a:cubicBezTo>
                <a:cubicBezTo>
                  <a:pt x="1813635" y="3603199"/>
                  <a:pt x="1708172" y="4044369"/>
                  <a:pt x="1763517" y="4337647"/>
                </a:cubicBezTo>
                <a:cubicBezTo>
                  <a:pt x="1493841" y="4395072"/>
                  <a:pt x="1449109" y="4284620"/>
                  <a:pt x="1158043" y="4337647"/>
                </a:cubicBezTo>
                <a:cubicBezTo>
                  <a:pt x="866977" y="4390674"/>
                  <a:pt x="837835" y="4319177"/>
                  <a:pt x="534933" y="4337647"/>
                </a:cubicBezTo>
                <a:cubicBezTo>
                  <a:pt x="232031" y="4356117"/>
                  <a:pt x="202661" y="4335309"/>
                  <a:pt x="0" y="4337647"/>
                </a:cubicBezTo>
                <a:cubicBezTo>
                  <a:pt x="-27727" y="4217202"/>
                  <a:pt x="35750" y="4043771"/>
                  <a:pt x="0" y="3882194"/>
                </a:cubicBezTo>
                <a:cubicBezTo>
                  <a:pt x="-35750" y="3720617"/>
                  <a:pt x="30483" y="3472774"/>
                  <a:pt x="0" y="3339988"/>
                </a:cubicBezTo>
                <a:cubicBezTo>
                  <a:pt x="-30483" y="3207202"/>
                  <a:pt x="18161" y="3085566"/>
                  <a:pt x="0" y="2841159"/>
                </a:cubicBezTo>
                <a:cubicBezTo>
                  <a:pt x="-18161" y="2596752"/>
                  <a:pt x="4923" y="2553974"/>
                  <a:pt x="0" y="2429082"/>
                </a:cubicBezTo>
                <a:cubicBezTo>
                  <a:pt x="-4923" y="2304190"/>
                  <a:pt x="28056" y="2181951"/>
                  <a:pt x="0" y="1973629"/>
                </a:cubicBezTo>
                <a:cubicBezTo>
                  <a:pt x="-28056" y="1765307"/>
                  <a:pt x="28210" y="1629640"/>
                  <a:pt x="0" y="1518176"/>
                </a:cubicBezTo>
                <a:cubicBezTo>
                  <a:pt x="-28210" y="1406712"/>
                  <a:pt x="31818" y="1217092"/>
                  <a:pt x="0" y="1019347"/>
                </a:cubicBezTo>
                <a:cubicBezTo>
                  <a:pt x="-31818" y="821602"/>
                  <a:pt x="1340" y="41248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D0A65-5C4C-2842-03F7-520EEF83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48" y="3585467"/>
            <a:ext cx="3810532" cy="11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4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Tokens and Embeddings</a:t>
            </a: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 bwMode="auto">
          <a:xfrm>
            <a:off x="569496" y="985893"/>
            <a:ext cx="10514516" cy="107070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200" b="1" spc="-1" dirty="0">
                <a:solidFill>
                  <a:srgbClr val="000000"/>
                </a:solidFill>
              </a:rPr>
              <a:t>Tokens:</a:t>
            </a:r>
            <a:endParaRPr lang="en-US" sz="2200" dirty="0"/>
          </a:p>
          <a:p>
            <a:pPr>
              <a:defRPr/>
            </a:pPr>
            <a:r>
              <a:rPr lang="en-US" sz="2200" dirty="0">
                <a:latin typeface="Calibri (Body)"/>
              </a:rPr>
              <a:t>Indivisible-units or entities that together form a vocabulary for the model.</a:t>
            </a:r>
          </a:p>
          <a:p>
            <a:pPr marL="0" indent="0">
              <a:buNone/>
              <a:defRPr/>
            </a:pPr>
            <a:endParaRPr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3C243-D7F6-116C-6D0F-E1E41D8EEDBE}"/>
              </a:ext>
            </a:extLst>
          </p:cNvPr>
          <p:cNvSpPr txBox="1"/>
          <p:nvPr/>
        </p:nvSpPr>
        <p:spPr>
          <a:xfrm>
            <a:off x="526838" y="2868756"/>
            <a:ext cx="6649713" cy="1872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b="1" spc="-1" dirty="0">
                <a:solidFill>
                  <a:srgbClr val="000000"/>
                </a:solidFill>
                <a:latin typeface="Calibri"/>
                <a:cs typeface="Arial"/>
              </a:rPr>
              <a:t>Embedding</a:t>
            </a:r>
            <a:r>
              <a:rPr kumimoji="0" lang="en-US" sz="2200" b="1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:</a:t>
            </a:r>
          </a:p>
          <a:p>
            <a:pPr marL="342900" marR="0" lvl="0" indent="-3429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spc="-1" dirty="0">
                <a:solidFill>
                  <a:srgbClr val="000000"/>
                </a:solidFill>
                <a:latin typeface="Calibri"/>
                <a:cs typeface="Arial"/>
              </a:rPr>
              <a:t>Each abstract token is assigned a vector in a larger vector space. </a:t>
            </a:r>
          </a:p>
          <a:p>
            <a:pPr marL="342900" marR="0" lvl="0" indent="-3429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spc="-1" dirty="0">
                <a:solidFill>
                  <a:srgbClr val="000000"/>
                </a:solidFill>
                <a:latin typeface="Calibri"/>
                <a:cs typeface="Arial"/>
              </a:rPr>
              <a:t>This starting representation is known as the </a:t>
            </a:r>
            <a:r>
              <a:rPr lang="en-US" sz="2200" b="1" spc="-1" dirty="0">
                <a:solidFill>
                  <a:srgbClr val="000000"/>
                </a:solidFill>
                <a:latin typeface="Calibri"/>
                <a:cs typeface="Arial"/>
              </a:rPr>
              <a:t>embedding.</a:t>
            </a:r>
            <a:endParaRPr lang="en-US" sz="22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7931E-0FFC-738C-D400-AA55C1A2D441}"/>
              </a:ext>
            </a:extLst>
          </p:cNvPr>
          <p:cNvSpPr txBox="1"/>
          <p:nvPr/>
        </p:nvSpPr>
        <p:spPr>
          <a:xfrm>
            <a:off x="7700745" y="6230362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Image from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Calibri (Body)"/>
              </a:rPr>
              <a:t>Brańczyk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Calibri (Body)"/>
              </a:rPr>
              <a:t>et al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2012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Calibri (Body)"/>
              </a:rPr>
              <a:t>New J. Phys.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Calibri (Body)"/>
              </a:rPr>
              <a:t>14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0" i="0" u="none" strike="noStrike" dirty="0">
                <a:solidFill>
                  <a:srgbClr val="006EB2"/>
                </a:solidFill>
                <a:effectLst/>
                <a:latin typeface="Calibri (Body)"/>
                <a:hlinkClick r:id="rId3"/>
              </a:rPr>
              <a:t>085003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01F8-EC40-E905-0D9A-CA2EC991B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97" y="3331168"/>
            <a:ext cx="4063465" cy="2468101"/>
          </a:xfrm>
          <a:prstGeom prst="rect">
            <a:avLst/>
          </a:prstGeom>
        </p:spPr>
      </p:pic>
      <p:sp>
        <p:nvSpPr>
          <p:cNvPr id="4" name="TextBox 116_4 1">
            <a:extLst>
              <a:ext uri="{FF2B5EF4-FFF2-40B4-BE49-F238E27FC236}">
                <a16:creationId xmlns:a16="http://schemas.microsoft.com/office/drawing/2014/main" id="{152ACD4E-EFF9-0DAA-142B-6B717EB71D80}"/>
              </a:ext>
            </a:extLst>
          </p:cNvPr>
          <p:cNvSpPr/>
          <p:nvPr/>
        </p:nvSpPr>
        <p:spPr bwMode="auto">
          <a:xfrm>
            <a:off x="569496" y="4854416"/>
            <a:ext cx="6564398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pPr>
              <a:defRPr/>
            </a:pPr>
            <a:r>
              <a:rPr lang="en-GB" sz="2000" b="1" dirty="0"/>
              <a:t>The goal of training a model is so that it can refine the embeddings to always reflect the structure of language inside the vector space.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747E5C-A975-6E2C-2BF8-E5735E6A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87" y="1917180"/>
            <a:ext cx="8808173" cy="430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FFE4D95-65E8-2299-3C90-F8A2D1F6DB1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3B450-0453-66F4-E853-6AB06377EDBC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Embeddings (Initial + Positional)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F019A1-F8C2-E990-A5AB-DD323078B290}"/>
              </a:ext>
            </a:extLst>
          </p:cNvPr>
          <p:cNvCxnSpPr/>
          <p:nvPr/>
        </p:nvCxnSpPr>
        <p:spPr>
          <a:xfrm>
            <a:off x="7481507" y="1175304"/>
            <a:ext cx="0" cy="36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63CB9-BB67-69BB-C6C6-D855297D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07" y="1578897"/>
            <a:ext cx="814418" cy="1747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2C9EB-35F0-8C63-2C9F-9D19A5CD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52" y="1592532"/>
            <a:ext cx="879954" cy="1785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3AF551-77FB-2458-6B4A-C84BB96DA625}"/>
              </a:ext>
            </a:extLst>
          </p:cNvPr>
          <p:cNvSpPr txBox="1"/>
          <p:nvPr/>
        </p:nvSpPr>
        <p:spPr>
          <a:xfrm>
            <a:off x="6774436" y="1952971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 . 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5B3ECF-8A0C-479D-2556-C939C2C0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13" y="1504092"/>
            <a:ext cx="879952" cy="1887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CB8A9-6E7D-40E3-8C31-04535623D2B2}"/>
              </a:ext>
            </a:extLst>
          </p:cNvPr>
          <p:cNvSpPr txBox="1"/>
          <p:nvPr/>
        </p:nvSpPr>
        <p:spPr bwMode="auto">
          <a:xfrm>
            <a:off x="5548526" y="8059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1451"/>
              </a:spcAft>
              <a:buNone/>
            </a:pPr>
            <a:r>
              <a:rPr lang="en-GB" b="1" i="0" dirty="0">
                <a:effectLst/>
                <a:latin typeface="system-ui"/>
              </a:rPr>
              <a:t>A        fluffy      blue     creature     roamed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683980E-52DF-41AF-8CF0-BCD8ACD898E0}"/>
              </a:ext>
            </a:extLst>
          </p:cNvPr>
          <p:cNvSpPr/>
          <p:nvPr/>
        </p:nvSpPr>
        <p:spPr>
          <a:xfrm>
            <a:off x="7264347" y="3429000"/>
            <a:ext cx="621894" cy="6625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E3B09-86A7-4A99-BE96-94C8246F6AFC}"/>
              </a:ext>
            </a:extLst>
          </p:cNvPr>
          <p:cNvSpPr txBox="1"/>
          <p:nvPr/>
        </p:nvSpPr>
        <p:spPr>
          <a:xfrm>
            <a:off x="5683436" y="4433114"/>
            <a:ext cx="50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1     Pos2       Pos3        Pos4         Pos5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2DACE-E279-4179-AD6E-F9570DD32483}"/>
              </a:ext>
            </a:extLst>
          </p:cNvPr>
          <p:cNvSpPr txBox="1"/>
          <p:nvPr/>
        </p:nvSpPr>
        <p:spPr>
          <a:xfrm>
            <a:off x="597177" y="2250063"/>
            <a:ext cx="4392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fixed vectors based on the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the embedding fed to the transformer takes into account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dog</a:t>
            </a:r>
            <a:r>
              <a:rPr lang="en-US" dirty="0"/>
              <a:t> ate the </a:t>
            </a:r>
            <a:r>
              <a:rPr lang="en-US" dirty="0">
                <a:solidFill>
                  <a:srgbClr val="FF0000"/>
                </a:solidFill>
              </a:rPr>
              <a:t>chicken.</a:t>
            </a:r>
          </a:p>
          <a:p>
            <a:pPr algn="ctr"/>
            <a:r>
              <a:rPr lang="en-US" dirty="0"/>
              <a:t>            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chicken</a:t>
            </a:r>
            <a:r>
              <a:rPr lang="en-US" dirty="0"/>
              <a:t> ate the </a:t>
            </a:r>
            <a:r>
              <a:rPr lang="en-US" dirty="0">
                <a:solidFill>
                  <a:srgbClr val="FFC000"/>
                </a:solidFill>
              </a:rPr>
              <a:t>dog</a:t>
            </a:r>
            <a:endParaRPr lang="en-D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4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5CC312A-78DA-BA15-8E5C-AD3661F09F3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2A8E9C-C0F2-C528-3A79-03392B0F46E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2E88-EE65-1E37-9258-FEC480F2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7" y="1604365"/>
            <a:ext cx="5921363" cy="1597965"/>
          </a:xfrm>
          <a:prstGeom prst="rect">
            <a:avLst/>
          </a:prstGeom>
        </p:spPr>
      </p:pic>
      <p:sp>
        <p:nvSpPr>
          <p:cNvPr id="15" name="TextBox 116_4 1">
            <a:extLst>
              <a:ext uri="{FF2B5EF4-FFF2-40B4-BE49-F238E27FC236}">
                <a16:creationId xmlns:a16="http://schemas.microsoft.com/office/drawing/2014/main" id="{A30D839A-0843-A025-E7AB-31B3EF3B0657}"/>
              </a:ext>
            </a:extLst>
          </p:cNvPr>
          <p:cNvSpPr/>
          <p:nvPr/>
        </p:nvSpPr>
        <p:spPr bwMode="auto">
          <a:xfrm>
            <a:off x="286397" y="4805669"/>
            <a:ext cx="5708003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b="1" dirty="0"/>
              <a:t>Attention : </a:t>
            </a:r>
            <a:r>
              <a:rPr lang="en-GB" sz="2000" dirty="0"/>
              <a:t>A systematic method with which it can assign importance of previously seen words for the prediction of next word.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3F02D-A733-BBE5-BEE8-64629794176A}"/>
              </a:ext>
            </a:extLst>
          </p:cNvPr>
          <p:cNvSpPr txBox="1"/>
          <p:nvPr/>
        </p:nvSpPr>
        <p:spPr>
          <a:xfrm>
            <a:off x="751839" y="3429000"/>
            <a:ext cx="6220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You</a:t>
            </a:r>
            <a:r>
              <a:rPr lang="en-GB" sz="2000" dirty="0"/>
              <a:t>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Chat GPT</a:t>
            </a:r>
            <a:endParaRPr lang="en-GB" sz="20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endParaRPr lang="en-GB" sz="2000" dirty="0"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Chat GPT </a:t>
            </a:r>
            <a:r>
              <a:rPr lang="en-GB" sz="2000" dirty="0"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Judging</a:t>
            </a: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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Me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8CD5E-532E-D4B9-E106-CEF740EEF8FD}"/>
              </a:ext>
            </a:extLst>
          </p:cNvPr>
          <p:cNvSpPr txBox="1"/>
          <p:nvPr/>
        </p:nvSpPr>
        <p:spPr>
          <a:xfrm>
            <a:off x="7355840" y="1007282"/>
            <a:ext cx="475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All of physics is written in this language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7474C1-FAFE-E4C7-CD68-AB7AD59C99D5}"/>
              </a:ext>
            </a:extLst>
          </p:cNvPr>
          <p:cNvCxnSpPr/>
          <p:nvPr/>
        </p:nvCxnSpPr>
        <p:spPr>
          <a:xfrm>
            <a:off x="6627275" y="1772854"/>
            <a:ext cx="0" cy="452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24C39A4-195A-A0B2-3D10-D32043B8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151" y="1692884"/>
            <a:ext cx="3126325" cy="688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6E950C-8E5F-C4AB-9455-8C7AC256202E}"/>
              </a:ext>
            </a:extLst>
          </p:cNvPr>
          <p:cNvSpPr txBox="1"/>
          <p:nvPr/>
        </p:nvSpPr>
        <p:spPr>
          <a:xfrm>
            <a:off x="6972714" y="2697372"/>
            <a:ext cx="4635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kernel G tells us what locations are important for the present state or observable y.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B98C0A-6BA0-0DE7-447C-973D11A6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89" y="4029305"/>
            <a:ext cx="2940492" cy="727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97C7FD-7312-A68E-9A4A-33AD2D0A2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551" y="5165116"/>
            <a:ext cx="4088568" cy="5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8187E9-2F76-3913-B727-19D96380EF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64033F-C9F3-24BC-4C02-E436221C92F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- Kernels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53B47-B058-60CF-FC4F-5D9B45DF5751}"/>
              </a:ext>
            </a:extLst>
          </p:cNvPr>
          <p:cNvSpPr txBox="1"/>
          <p:nvPr/>
        </p:nvSpPr>
        <p:spPr>
          <a:xfrm>
            <a:off x="503108" y="865645"/>
            <a:ext cx="7407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Attention as a Context Dependent Kernel </a:t>
            </a:r>
          </a:p>
          <a:p>
            <a:endParaRPr lang="en-GB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F8F54-3F50-8C1D-4329-1A26239C9076}"/>
              </a:ext>
            </a:extLst>
          </p:cNvPr>
          <p:cNvSpPr txBox="1"/>
          <p:nvPr/>
        </p:nvSpPr>
        <p:spPr>
          <a:xfrm>
            <a:off x="660400" y="169672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simplify physical systems by assuming certain constraints on G.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790C-E8C4-4DFA-3DC3-11B887D8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6" y="2712613"/>
            <a:ext cx="2621369" cy="55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6D432-2818-748B-D954-444784E86B39}"/>
              </a:ext>
            </a:extLst>
          </p:cNvPr>
          <p:cNvSpPr txBox="1"/>
          <p:nvPr/>
        </p:nvSpPr>
        <p:spPr>
          <a:xfrm>
            <a:off x="934720" y="2343281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Time Translational Invariance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42B09-484C-E2D0-D1AB-E0C6D9FB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98" y="5031243"/>
            <a:ext cx="2150101" cy="554150"/>
          </a:xfrm>
          <a:prstGeom prst="rect">
            <a:avLst/>
          </a:prstGeom>
        </p:spPr>
      </p:pic>
      <p:sp>
        <p:nvSpPr>
          <p:cNvPr id="11" name="TextBox 116_4 1">
            <a:extLst>
              <a:ext uri="{FF2B5EF4-FFF2-40B4-BE49-F238E27FC236}">
                <a16:creationId xmlns:a16="http://schemas.microsoft.com/office/drawing/2014/main" id="{5C732A96-491E-CC3D-BE04-5ABCA601781F}"/>
              </a:ext>
            </a:extLst>
          </p:cNvPr>
          <p:cNvSpPr/>
          <p:nvPr/>
        </p:nvSpPr>
        <p:spPr bwMode="auto">
          <a:xfrm>
            <a:off x="368009" y="3429000"/>
            <a:ext cx="6429363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dirty="0"/>
              <a:t>Transformers make the Kernel context dependent. </a:t>
            </a:r>
            <a:r>
              <a:rPr lang="en-GB" sz="2000" dirty="0" err="1"/>
              <a:t>i.e</a:t>
            </a:r>
            <a:r>
              <a:rPr lang="en-GB" sz="2000" dirty="0"/>
              <a:t> the relative importance does not just depend on the location but also what was the token at that location.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5268C3-888D-A1F0-D445-A6C50AFBF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99886" y="5308318"/>
            <a:ext cx="3406706" cy="842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7F583-F8E4-FA14-6F0F-98622833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7799886" y="4658609"/>
            <a:ext cx="3126325" cy="688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849A6-8BF4-E27D-AF8F-478CF81B9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408" y="5519663"/>
            <a:ext cx="2597283" cy="692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41FCA-170E-4101-BF61-04BFB26E6BB7}"/>
              </a:ext>
            </a:extLst>
          </p:cNvPr>
          <p:cNvSpPr txBox="1"/>
          <p:nvPr/>
        </p:nvSpPr>
        <p:spPr>
          <a:xfrm>
            <a:off x="934719" y="4633386"/>
            <a:ext cx="37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Kernel depends on x at t and t’</a:t>
            </a:r>
            <a:endParaRPr lang="en-DE" sz="20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E2E21-6512-476E-8A9E-DE50C7809191}"/>
              </a:ext>
            </a:extLst>
          </p:cNvPr>
          <p:cNvSpPr txBox="1"/>
          <p:nvPr/>
        </p:nvSpPr>
        <p:spPr bwMode="auto">
          <a:xfrm>
            <a:off x="8225102" y="4026377"/>
            <a:ext cx="37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Kernel Independent of token</a:t>
            </a:r>
            <a:endParaRPr lang="en-DE" sz="2000" u="sng" dirty="0"/>
          </a:p>
        </p:txBody>
      </p:sp>
    </p:spTree>
    <p:extLst>
      <p:ext uri="{BB962C8B-B14F-4D97-AF65-F5344CB8AC3E}">
        <p14:creationId xmlns:p14="http://schemas.microsoft.com/office/powerpoint/2010/main" val="38624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AB3BF07-571A-37D3-80BB-00F5E605BF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CA7E2B-C85D-D547-1BF1-0719BF687398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Key and Query Representation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636F7A-A09C-68C4-E502-2E7C4268F16B}"/>
              </a:ext>
            </a:extLst>
          </p:cNvPr>
          <p:cNvSpPr txBox="1"/>
          <p:nvPr/>
        </p:nvSpPr>
        <p:spPr>
          <a:xfrm>
            <a:off x="399150" y="1086115"/>
            <a:ext cx="1218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Instead of having just one representation, each word also gets a Key (K) and Query (Q) representation.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A1E41-3CFF-2FA4-A42B-6E52A398136A}"/>
              </a:ext>
            </a:extLst>
          </p:cNvPr>
          <p:cNvSpPr txBox="1"/>
          <p:nvPr/>
        </p:nvSpPr>
        <p:spPr bwMode="auto">
          <a:xfrm>
            <a:off x="399150" y="331298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You</a:t>
            </a:r>
            <a:r>
              <a:rPr lang="en-GB" sz="2000" dirty="0"/>
              <a:t>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Chat GPT     </a:t>
            </a:r>
            <a:endParaRPr lang="en-GB" sz="20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Chat GPT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Judging</a:t>
            </a:r>
            <a:r>
              <a:rPr lang="en-GB" sz="2000" dirty="0">
                <a:sym typeface="Wingdings" panose="05000000000000000000" pitchFamily="2" charset="2"/>
              </a:rPr>
              <a:t> 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Me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64AAC-2B61-6FAD-D378-5E06CB6696DA}"/>
              </a:ext>
            </a:extLst>
          </p:cNvPr>
          <p:cNvSpPr txBox="1"/>
          <p:nvPr/>
        </p:nvSpPr>
        <p:spPr>
          <a:xfrm>
            <a:off x="837116" y="1672557"/>
            <a:ext cx="1114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A word’s </a:t>
            </a:r>
            <a:r>
              <a:rPr lang="en-GB" sz="2100" b="1" dirty="0">
                <a:solidFill>
                  <a:srgbClr val="FFC000"/>
                </a:solidFill>
              </a:rPr>
              <a:t>‘Query’ </a:t>
            </a:r>
            <a:r>
              <a:rPr lang="en-GB" sz="2100" dirty="0"/>
              <a:t>representation is used when we are looking for words that attend to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When the same word appears as a context to some other word, then we use it’s </a:t>
            </a:r>
            <a:r>
              <a:rPr lang="en-GB" sz="2100" b="1" dirty="0">
                <a:solidFill>
                  <a:srgbClr val="00B050"/>
                </a:solidFill>
              </a:rPr>
              <a:t>‘Key’ </a:t>
            </a:r>
            <a:r>
              <a:rPr lang="en-GB" sz="2100" dirty="0"/>
              <a:t>representation.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D799C-025E-0C26-F429-3B2708FE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" y="4560784"/>
            <a:ext cx="4072392" cy="624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F5A8D6-74B3-4A3F-1C73-39347AB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727" y="3829711"/>
            <a:ext cx="6398453" cy="1859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AC3D5-086C-8795-64BE-AF25092C6E26}"/>
              </a:ext>
            </a:extLst>
          </p:cNvPr>
          <p:cNvSpPr txBox="1"/>
          <p:nvPr/>
        </p:nvSpPr>
        <p:spPr>
          <a:xfrm>
            <a:off x="4026271" y="3312981"/>
            <a:ext cx="8591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For each token embedding x , we multiply or project it by a matrix W_K.</a:t>
            </a:r>
          </a:p>
        </p:txBody>
      </p:sp>
      <p:sp>
        <p:nvSpPr>
          <p:cNvPr id="20" name="TextBox 116_4 1">
            <a:extLst>
              <a:ext uri="{FF2B5EF4-FFF2-40B4-BE49-F238E27FC236}">
                <a16:creationId xmlns:a16="http://schemas.microsoft.com/office/drawing/2014/main" id="{583CB8F3-674C-7D99-9A53-BD6AE5682304}"/>
              </a:ext>
            </a:extLst>
          </p:cNvPr>
          <p:cNvSpPr/>
          <p:nvPr/>
        </p:nvSpPr>
        <p:spPr bwMode="auto">
          <a:xfrm>
            <a:off x="4923353" y="5892065"/>
            <a:ext cx="6429363" cy="381934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dirty="0"/>
              <a:t>Iteratively learned through gradient descent!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B0C35-C4BF-46E8-256C-640E7C67C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9" y="5263735"/>
            <a:ext cx="1797142" cy="520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F1BFB0-9E22-E33B-9887-B23AB23268ED}"/>
              </a:ext>
            </a:extLst>
          </p:cNvPr>
          <p:cNvSpPr/>
          <p:nvPr/>
        </p:nvSpPr>
        <p:spPr>
          <a:xfrm>
            <a:off x="320629" y="5184179"/>
            <a:ext cx="1721532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25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2049AF-A9D4-5F92-78F6-358EC2ACA86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F4B1D1-3B5D-6BC5-B207-8BDEEEFD77C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Matrix (Kernel)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D014-E5BE-D53C-ED71-ED0A78E96CCE}"/>
              </a:ext>
            </a:extLst>
          </p:cNvPr>
          <p:cNvSpPr txBox="1"/>
          <p:nvPr/>
        </p:nvSpPr>
        <p:spPr>
          <a:xfrm>
            <a:off x="317323" y="975584"/>
            <a:ext cx="60976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Example :   </a:t>
            </a:r>
            <a:r>
              <a:rPr lang="en-GB" sz="2000" dirty="0"/>
              <a:t>A    fluffy   blue   creature   roamed.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89943-CF9C-F457-83B4-B4CB80AB75C5}"/>
              </a:ext>
            </a:extLst>
          </p:cNvPr>
          <p:cNvSpPr txBox="1"/>
          <p:nvPr/>
        </p:nvSpPr>
        <p:spPr>
          <a:xfrm>
            <a:off x="5835580" y="6444476"/>
            <a:ext cx="9215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Torlai</a:t>
            </a:r>
            <a:r>
              <a:rPr lang="en-GB" sz="1200" dirty="0"/>
              <a:t>, G., et al. (2018). Neural-network quantum state tomography. </a:t>
            </a:r>
            <a:r>
              <a:rPr lang="en-GB" sz="1200" i="1" dirty="0"/>
              <a:t>Nature Physics, 14</a:t>
            </a:r>
            <a:r>
              <a:rPr lang="en-GB" sz="1200" b="1" dirty="0"/>
              <a:t>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46ABC-3712-A41A-9DF4-167E7CFB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3" y="2142953"/>
            <a:ext cx="4822236" cy="33942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368B98-C6DE-B325-22EE-31B9B50ADAA2}"/>
              </a:ext>
            </a:extLst>
          </p:cNvPr>
          <p:cNvCxnSpPr>
            <a:cxnSpLocks/>
          </p:cNvCxnSpPr>
          <p:nvPr/>
        </p:nvCxnSpPr>
        <p:spPr>
          <a:xfrm>
            <a:off x="5700614" y="3776742"/>
            <a:ext cx="557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D25CDB-F47E-49DA-8F31-A53054A8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28" y="1947516"/>
            <a:ext cx="5275970" cy="358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E8FB23-AED4-901D-BC50-17CF410E8D08}"/>
              </a:ext>
            </a:extLst>
          </p:cNvPr>
          <p:cNvSpPr txBox="1"/>
          <p:nvPr/>
        </p:nvSpPr>
        <p:spPr bwMode="auto">
          <a:xfrm>
            <a:off x="6998566" y="1000205"/>
            <a:ext cx="3946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Trained Attention Kernel detecting adjective-noun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EE1AA-C47A-5BCA-1EBE-AF8B59838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99018" y="4204170"/>
            <a:ext cx="1304811" cy="9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3555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nal Team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966</Words>
  <Application>Microsoft Office PowerPoint</Application>
  <DocSecurity>0</DocSecurity>
  <PresentationFormat>Widescreen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Barlow</vt:lpstr>
      <vt:lpstr>Calibri</vt:lpstr>
      <vt:lpstr>Calibri (Body)</vt:lpstr>
      <vt:lpstr>system-ui</vt:lpstr>
      <vt:lpstr>Title Slide</vt:lpstr>
      <vt:lpstr>Office</vt:lpstr>
      <vt:lpstr>Final Team Slide</vt:lpstr>
      <vt:lpstr>PowerPoint Presentation</vt:lpstr>
      <vt:lpstr>Outline</vt:lpstr>
      <vt:lpstr>Transformer Architecture</vt:lpstr>
      <vt:lpstr>Tokens and Embeddings</vt:lpstr>
      <vt:lpstr>Embeddings (Initial + Positional)</vt:lpstr>
      <vt:lpstr>Attention Mechanism</vt:lpstr>
      <vt:lpstr>Attention - Kernels</vt:lpstr>
      <vt:lpstr>Key and Query Representation</vt:lpstr>
      <vt:lpstr>Attention Matrix (Kernel)</vt:lpstr>
      <vt:lpstr>Update Representation (Value vector)</vt:lpstr>
      <vt:lpstr>Exercise: Evaluate the Attention Matrix</vt:lpstr>
      <vt:lpstr>The Encoder</vt:lpstr>
      <vt:lpstr>Exercise: Single Layer Encoder </vt:lpstr>
      <vt:lpstr>Full Encoder</vt:lpstr>
      <vt:lpstr>Exercise: Train your own GPT</vt:lpstr>
      <vt:lpstr>Applications for QC</vt:lpstr>
      <vt:lpstr>Applications for QC</vt:lpstr>
      <vt:lpstr>Applications for QC</vt:lpstr>
      <vt:lpstr>Applications for QC</vt:lpstr>
      <vt:lpstr>Applications for QC</vt:lpstr>
      <vt:lpstr>Applications for QC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Annealing of Fixed-Frequency Transmons</dc:title>
  <dc:subject/>
  <dc:creator>Wallner, Florian;Julius Feigl</dc:creator>
  <cp:keywords/>
  <dc:description/>
  <cp:lastModifiedBy>Arora, Shivang</cp:lastModifiedBy>
  <cp:revision>235</cp:revision>
  <dcterms:created xsi:type="dcterms:W3CDTF">2023-01-31T16:34:48Z</dcterms:created>
  <dcterms:modified xsi:type="dcterms:W3CDTF">2026-03-02T01:24:26Z</dcterms:modified>
  <cp:category/>
  <dc:identifier/>
  <cp:contentStatus/>
  <dc:language/>
  <cp:version/>
</cp:coreProperties>
</file>